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89" r:id="rId3"/>
    <p:sldId id="256" r:id="rId4"/>
    <p:sldId id="258" r:id="rId5"/>
    <p:sldId id="266" r:id="rId6"/>
    <p:sldId id="265" r:id="rId7"/>
    <p:sldId id="267" r:id="rId8"/>
    <p:sldId id="272" r:id="rId9"/>
    <p:sldId id="268" r:id="rId10"/>
    <p:sldId id="273" r:id="rId11"/>
    <p:sldId id="269" r:id="rId12"/>
    <p:sldId id="275" r:id="rId13"/>
    <p:sldId id="276" r:id="rId14"/>
    <p:sldId id="277" r:id="rId15"/>
    <p:sldId id="270" r:id="rId16"/>
    <p:sldId id="280" r:id="rId17"/>
    <p:sldId id="281" r:id="rId18"/>
    <p:sldId id="288" r:id="rId19"/>
    <p:sldId id="282" r:id="rId20"/>
    <p:sldId id="286" r:id="rId21"/>
    <p:sldId id="284" r:id="rId22"/>
    <p:sldId id="285" r:id="rId23"/>
    <p:sldId id="283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3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GIF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 descr="презентация_титул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254635"/>
            <a:ext cx="12192000" cy="6858000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47700" y="0"/>
            <a:ext cx="10515600" cy="1325563"/>
          </a:xfrm>
        </p:spPr>
        <p:txBody>
          <a:bodyPr/>
          <a:p>
            <a:r>
              <a:rPr lang="ru-RU" altLang="en-US"/>
              <a:t>Организация научного коллекива учащихся</a:t>
            </a:r>
            <a:endParaRPr lang="ru-RU" altLang="en-US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78105" y="1213485"/>
            <a:ext cx="3396615" cy="160210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200"/>
              <a:t>Элемент 1:</a:t>
            </a:r>
            <a:endParaRPr lang="ru-RU" altLang="en-US" sz="3200"/>
          </a:p>
          <a:p>
            <a:pPr algn="ctr"/>
            <a:r>
              <a:rPr lang="ru-RU" altLang="en-US" sz="3200"/>
              <a:t>«Лаборатория»</a:t>
            </a:r>
            <a:endParaRPr lang="ru-RU" altLang="en-US" sz="320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5052060" y="969645"/>
            <a:ext cx="7000240" cy="286131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000">
                <a:latin typeface="Calibri" panose="020F0502020204030204"/>
                <a:ea typeface="SimSun" panose="02010600030101010101" pitchFamily="2" charset="-122"/>
              </a:rPr>
              <a:t>Эта группа должна существовать не только во время выезда, но и функционировать, как нечто в межсезонный период. </a:t>
            </a:r>
            <a:endParaRPr lang="en-US" altLang="zh-CN" sz="2000">
              <a:latin typeface="Calibri" panose="020F0502020204030204"/>
              <a:ea typeface="SimSun" panose="02010600030101010101" pitchFamily="2" charset="-122"/>
            </a:endParaRPr>
          </a:p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en-US" sz="2000">
                <a:latin typeface="Calibri" panose="020F0502020204030204"/>
                <a:ea typeface="SimSun" panose="02010600030101010101" pitchFamily="2" charset="-122"/>
              </a:rPr>
              <a:t>Г</a:t>
            </a:r>
            <a:r>
              <a:rPr lang="en-US" altLang="zh-CN" sz="2000">
                <a:latin typeface="Calibri" panose="020F0502020204030204"/>
                <a:ea typeface="SimSun" panose="02010600030101010101" pitchFamily="2" charset="-122"/>
              </a:rPr>
              <a:t>руппа не должна формироваться из людей, которые </a:t>
            </a:r>
            <a:r>
              <a:rPr lang="ru-RU" altLang="en-US" sz="2000">
                <a:latin typeface="Calibri" panose="020F0502020204030204"/>
                <a:ea typeface="SimSun" panose="02010600030101010101" pitchFamily="2" charset="-122"/>
              </a:rPr>
              <a:t>впервые встретились в экспедии</a:t>
            </a:r>
            <a:r>
              <a:rPr lang="en-US" altLang="zh-CN" sz="2000">
                <a:latin typeface="Calibri" panose="020F0502020204030204"/>
                <a:ea typeface="SimSun" panose="02010600030101010101" pitchFamily="2" charset="-122"/>
              </a:rPr>
              <a:t>.</a:t>
            </a:r>
            <a:endParaRPr lang="en-US" altLang="zh-CN" sz="2000">
              <a:latin typeface="Calibri" panose="020F0502020204030204"/>
              <a:ea typeface="SimSun" panose="02010600030101010101" pitchFamily="2" charset="-122"/>
            </a:endParaRPr>
          </a:p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en-US" sz="2000">
                <a:latin typeface="Calibri" panose="020F0502020204030204"/>
                <a:ea typeface="SimSun" panose="02010600030101010101" pitchFamily="2" charset="-122"/>
              </a:rPr>
              <a:t>Должна быть институция: </a:t>
            </a:r>
            <a:endParaRPr lang="ru-RU" altLang="en-US" sz="2000">
              <a:latin typeface="Calibri" panose="020F0502020204030204"/>
              <a:ea typeface="SimSun" panose="02010600030101010101" pitchFamily="2" charset="-122"/>
            </a:endParaRPr>
          </a:p>
          <a:p>
            <a:pPr marL="914400" lvl="2" indent="4572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ru-RU" altLang="en-US" sz="2000">
                <a:latin typeface="Calibri" panose="020F0502020204030204"/>
                <a:ea typeface="SimSun" panose="02010600030101010101" pitchFamily="2" charset="-122"/>
              </a:rPr>
              <a:t>кружок, специализированный класс </a:t>
            </a:r>
            <a:endParaRPr lang="ru-RU" altLang="en-US" sz="2000">
              <a:latin typeface="Calibri" panose="020F0502020204030204"/>
              <a:ea typeface="SimSun" panose="02010600030101010101" pitchFamily="2" charset="-122"/>
            </a:endParaRPr>
          </a:p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en-US" sz="2000">
                <a:latin typeface="Calibri" panose="020F0502020204030204"/>
                <a:ea typeface="SimSun" panose="02010600030101010101" pitchFamily="2" charset="-122"/>
                <a:sym typeface="+mn-ea"/>
              </a:rPr>
              <a:t>Болшую роль играют старшие члены коллектива, имеющие опыт экспедиций и научной работы.</a:t>
            </a:r>
            <a:endParaRPr lang="ru-RU" altLang="en-US" sz="2000">
              <a:latin typeface="Calibri" panose="020F0502020204030204"/>
              <a:ea typeface="SimSun" panose="02010600030101010101" pitchFamily="2" charset="-122"/>
            </a:endParaRPr>
          </a:p>
        </p:txBody>
      </p:sp>
      <p:pic>
        <p:nvPicPr>
          <p:cNvPr id="9" name="Замещающее содержимое 8"/>
          <p:cNvPicPr>
            <a:picLocks noChangeAspect="1"/>
          </p:cNvPicPr>
          <p:nvPr>
            <p:ph sz="half" idx="2"/>
          </p:nvPr>
        </p:nvPicPr>
        <p:blipFill>
          <a:blip r:embed="rId2"/>
          <a:srcRect b="13399"/>
          <a:stretch>
            <a:fillRect/>
          </a:stretch>
        </p:blipFill>
        <p:spPr>
          <a:xfrm>
            <a:off x="7264400" y="4094480"/>
            <a:ext cx="4927600" cy="276352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725" y="4094480"/>
            <a:ext cx="3622675" cy="27285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711200" y="-5715"/>
            <a:ext cx="10515600" cy="1325563"/>
          </a:xfrm>
        </p:spPr>
        <p:txBody>
          <a:bodyPr/>
          <a:p>
            <a:r>
              <a:rPr lang="ru-RU" altLang="en-US"/>
              <a:t>Организация научного коллекива учащихся</a:t>
            </a:r>
            <a:endParaRPr lang="ru-RU" altLang="en-US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123190" y="1374140"/>
            <a:ext cx="2877185" cy="16135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200">
                <a:sym typeface="+mn-ea"/>
              </a:rPr>
              <a:t>Элемент 2:</a:t>
            </a:r>
            <a:endParaRPr lang="ru-RU" altLang="en-US" sz="3200"/>
          </a:p>
          <a:p>
            <a:pPr algn="ctr"/>
            <a:r>
              <a:rPr lang="ru-RU" altLang="en-US" sz="2400">
                <a:sym typeface="+mn-ea"/>
              </a:rPr>
              <a:t>«</a:t>
            </a:r>
            <a:r>
              <a:rPr lang="en-US" altLang="en-US" sz="2400">
                <a:sym typeface="+mn-ea"/>
              </a:rPr>
              <a:t>Научный</a:t>
            </a:r>
            <a:r>
              <a:rPr lang="en-US" altLang="ru-RU" sz="2400">
                <a:sym typeface="+mn-ea"/>
              </a:rPr>
              <a:t> </a:t>
            </a:r>
            <a:r>
              <a:rPr lang="en-US" altLang="en-US" sz="2400">
                <a:sym typeface="+mn-ea"/>
              </a:rPr>
              <a:t>руководитель</a:t>
            </a:r>
            <a:r>
              <a:rPr lang="ru-RU" altLang="en-US" sz="2400">
                <a:sym typeface="+mn-ea"/>
              </a:rPr>
              <a:t>»</a:t>
            </a:r>
            <a:endParaRPr lang="ru-RU" altLang="en-US" sz="3200"/>
          </a:p>
          <a:p>
            <a:pPr algn="ctr"/>
            <a:endParaRPr lang="ru-RU" altLang="en-US" sz="320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3068320" y="1374140"/>
            <a:ext cx="9059545" cy="163004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en-US" sz="2000">
                <a:latin typeface="Calibri" panose="020F0502020204030204"/>
                <a:ea typeface="SimSun" panose="02010600030101010101" pitchFamily="2" charset="-122"/>
              </a:rPr>
              <a:t>П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рактикующий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исследователь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.</a:t>
            </a:r>
            <a:endParaRPr lang="en-US" altLang="ru-RU" sz="2000">
              <a:latin typeface="Calibri" panose="020F0502020204030204"/>
              <a:ea typeface="SimSun" panose="02010600030101010101" pitchFamily="2" charset="-122"/>
            </a:endParaRPr>
          </a:p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Этот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человек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(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или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несколько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)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должен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быть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 i="1">
                <a:latin typeface="Calibri" panose="020F0502020204030204"/>
                <a:ea typeface="SimSun" panose="02010600030101010101" pitchFamily="2" charset="-122"/>
              </a:rPr>
              <a:t>заинтересован</a:t>
            </a:r>
            <a:r>
              <a:rPr lang="en-US" altLang="ru-RU" sz="2000" i="1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в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проведении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исследований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и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качестве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их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результата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. </a:t>
            </a:r>
            <a:endParaRPr lang="en-US" altLang="ru-RU" sz="2000">
              <a:latin typeface="Calibri" panose="020F0502020204030204"/>
              <a:ea typeface="SimSun" panose="02010600030101010101" pitchFamily="2" charset="-122"/>
            </a:endParaRPr>
          </a:p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В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идеале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,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те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исследования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,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которые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проводят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школьники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,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должны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быть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частью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научно</a:t>
            </a:r>
            <a:r>
              <a:rPr lang="ru-RU" altLang="en-US" sz="2000">
                <a:latin typeface="Calibri" panose="020F0502020204030204"/>
                <a:ea typeface="SimSun" panose="02010600030101010101" pitchFamily="2" charset="-122"/>
              </a:rPr>
              <a:t>й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программы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Научного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руководителя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. </a:t>
            </a:r>
            <a:endParaRPr lang="en-US" altLang="ru-RU" sz="2000">
              <a:latin typeface="Calibri" panose="020F0502020204030204"/>
              <a:ea typeface="SimSun" panose="02010600030101010101" pitchFamily="2" charset="-122"/>
            </a:endParaRP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590" y="3115310"/>
            <a:ext cx="5583555" cy="3743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47700" y="0"/>
            <a:ext cx="10515600" cy="1325563"/>
          </a:xfrm>
        </p:spPr>
        <p:txBody>
          <a:bodyPr/>
          <a:p>
            <a:r>
              <a:rPr lang="ru-RU" altLang="en-US"/>
              <a:t>Организация научного коллекива учащихся</a:t>
            </a:r>
            <a:endParaRPr lang="ru-RU" altLang="en-US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0" y="1478280"/>
            <a:ext cx="2728595" cy="157099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200">
                <a:sym typeface="+mn-ea"/>
              </a:rPr>
              <a:t>Элемент 3:</a:t>
            </a:r>
            <a:endParaRPr lang="ru-RU" altLang="en-US" sz="3200"/>
          </a:p>
          <a:p>
            <a:pPr algn="ctr"/>
            <a:r>
              <a:rPr lang="ru-RU" altLang="en-US" sz="3600">
                <a:sym typeface="+mn-ea"/>
              </a:rPr>
              <a:t>«Заказчик»</a:t>
            </a:r>
            <a:endParaRPr lang="ru-RU" altLang="en-US" sz="3200"/>
          </a:p>
          <a:p>
            <a:pPr algn="ctr"/>
            <a:endParaRPr lang="ru-RU" altLang="en-US" sz="320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2770505" y="1141095"/>
            <a:ext cx="9366885" cy="224536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en-US" sz="2000">
                <a:latin typeface="Calibri" panose="020F0502020204030204"/>
                <a:ea typeface="SimSun" panose="02010600030101010101" pitchFamily="2" charset="-122"/>
              </a:rPr>
              <a:t>О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рганизация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(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или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человек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),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заинтересованная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в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получении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 i="1">
                <a:latin typeface="Calibri" panose="020F0502020204030204"/>
                <a:ea typeface="SimSun" panose="02010600030101010101" pitchFamily="2" charset="-122"/>
              </a:rPr>
              <a:t>научного</a:t>
            </a:r>
            <a:r>
              <a:rPr lang="en-US" altLang="ru-RU" sz="2000" i="1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 i="1">
                <a:latin typeface="Calibri" panose="020F0502020204030204"/>
                <a:ea typeface="SimSun" panose="02010600030101010101" pitchFamily="2" charset="-122"/>
              </a:rPr>
              <a:t>продукта</a:t>
            </a:r>
            <a:r>
              <a:rPr lang="ru-RU" altLang="en-US" sz="2000" i="1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ru-RU" altLang="en-US" sz="2000">
                <a:latin typeface="Calibri" panose="020F0502020204030204"/>
                <a:ea typeface="SimSun" panose="02010600030101010101" pitchFamily="2" charset="-122"/>
              </a:rPr>
              <a:t>(</a:t>
            </a:r>
            <a:r>
              <a:rPr lang="ru-RU" altLang="en-US" sz="2000">
                <a:latin typeface="Calibri" panose="020F0502020204030204"/>
                <a:ea typeface="SimSun" panose="02010600030101010101" pitchFamily="2" charset="-122"/>
                <a:sym typeface="+mn-ea"/>
              </a:rPr>
              <a:t>разобранные пробы, оформленные коллекции, </a:t>
            </a:r>
            <a:r>
              <a:rPr lang="ru-RU" altLang="en-US" sz="2000">
                <a:latin typeface="Calibri" panose="020F0502020204030204"/>
                <a:ea typeface="SimSun" panose="02010600030101010101" pitchFamily="2" charset="-122"/>
              </a:rPr>
              <a:t>записи в базах данных, печатные отчеты и т.п.)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.  </a:t>
            </a:r>
            <a:endParaRPr lang="en-US" altLang="ru-RU" sz="2000">
              <a:latin typeface="Calibri" panose="020F0502020204030204"/>
              <a:ea typeface="SimSun" panose="02010600030101010101" pitchFamily="2" charset="-122"/>
            </a:endParaRPr>
          </a:p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Роль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Заказчика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может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выполнять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и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Научный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руководитель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. </a:t>
            </a:r>
            <a:r>
              <a:rPr lang="ru-RU" altLang="en-US" sz="2000">
                <a:latin typeface="Calibri" panose="020F0502020204030204"/>
                <a:ea typeface="SimSun" panose="02010600030101010101" pitchFamily="2" charset="-122"/>
              </a:rPr>
              <a:t>П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олученные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в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экспедиции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данные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могут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быть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частью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материала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,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на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которых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основана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работа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руководителя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.</a:t>
            </a:r>
            <a:endParaRPr lang="en-US" altLang="ru-RU" sz="2000">
              <a:latin typeface="Calibri" panose="020F0502020204030204"/>
              <a:ea typeface="SimSun" panose="02010600030101010101" pitchFamily="2" charset="-122"/>
            </a:endParaRPr>
          </a:p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ru-RU" altLang="en-US" sz="2000">
              <a:latin typeface="Calibri" panose="020F0502020204030204"/>
              <a:ea typeface="SimSun" panose="02010600030101010101" pitchFamily="2" charset="-122"/>
            </a:endParaRP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3670300"/>
            <a:ext cx="4088130" cy="318770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065" y="3670300"/>
            <a:ext cx="4352925" cy="3188335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865" y="3669665"/>
            <a:ext cx="2392680" cy="31648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55955" y="-49530"/>
            <a:ext cx="10515600" cy="1325563"/>
          </a:xfrm>
        </p:spPr>
        <p:txBody>
          <a:bodyPr/>
          <a:p>
            <a:r>
              <a:rPr lang="ru-RU" altLang="en-US"/>
              <a:t>Организация научного коллекива учащихся</a:t>
            </a:r>
            <a:endParaRPr lang="ru-RU" altLang="en-US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67945" y="1091565"/>
            <a:ext cx="3035300" cy="158178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200">
                <a:sym typeface="+mn-ea"/>
              </a:rPr>
              <a:t>Элемент </a:t>
            </a:r>
            <a:r>
              <a:rPr lang="en-US" altLang="ru-RU" sz="3200">
                <a:sym typeface="+mn-ea"/>
              </a:rPr>
              <a:t>4</a:t>
            </a:r>
            <a:r>
              <a:rPr lang="ru-RU" altLang="en-US" sz="3200">
                <a:sym typeface="+mn-ea"/>
              </a:rPr>
              <a:t>:</a:t>
            </a:r>
            <a:endParaRPr lang="ru-RU" altLang="en-US" sz="3200"/>
          </a:p>
          <a:p>
            <a:pPr algn="ctr"/>
            <a:r>
              <a:rPr lang="ru-RU" altLang="en-US" sz="3600">
                <a:sym typeface="+mn-ea"/>
              </a:rPr>
              <a:t>«Рецензент»</a:t>
            </a:r>
            <a:endParaRPr lang="ru-RU" altLang="en-US" sz="3200"/>
          </a:p>
          <a:p>
            <a:pPr algn="ctr"/>
            <a:endParaRPr lang="ru-RU" altLang="en-US" sz="320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3387090" y="1010920"/>
            <a:ext cx="8591550" cy="193802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i="1">
                <a:latin typeface="Calibri" panose="020F0502020204030204"/>
                <a:ea typeface="SimSun" panose="02010600030101010101" pitchFamily="2" charset="-122"/>
              </a:rPr>
              <a:t>P</a:t>
            </a:r>
            <a:r>
              <a:rPr lang="en-US" altLang="ru-RU" sz="2000" i="1">
                <a:latin typeface="Calibri" panose="020F0502020204030204"/>
                <a:ea typeface="SimSun" panose="02010600030101010101" pitchFamily="2" charset="-122"/>
              </a:rPr>
              <a:t>eer review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,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принятой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в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современной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большой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науке </a:t>
            </a:r>
            <a:r>
              <a:rPr lang="ru-RU" altLang="en-US" sz="2000">
                <a:latin typeface="Calibri" panose="020F0502020204030204"/>
                <a:ea typeface="SimSun" panose="02010600030101010101" pitchFamily="2" charset="-122"/>
              </a:rPr>
              <a:t>золотой стандарт.</a:t>
            </a:r>
            <a:endParaRPr lang="en-US" altLang="en-US" sz="2000">
              <a:latin typeface="Calibri" panose="020F0502020204030204"/>
              <a:ea typeface="SimSun" panose="02010600030101010101" pitchFamily="2" charset="-122"/>
            </a:endParaRPr>
          </a:p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en-US" sz="2000">
                <a:latin typeface="Calibri" panose="020F0502020204030204"/>
                <a:ea typeface="SimSun" panose="02010600030101010101" pitchFamily="2" charset="-122"/>
              </a:rPr>
              <a:t>Внешнее, критически настроенное, оценивание качества научного продукта.</a:t>
            </a:r>
            <a:endParaRPr lang="ru-RU" altLang="en-US" sz="2000">
              <a:latin typeface="Calibri" panose="020F0502020204030204"/>
              <a:ea typeface="SimSun" panose="02010600030101010101" pitchFamily="2" charset="-122"/>
            </a:endParaRPr>
          </a:p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Задача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ru-RU" altLang="en-US" sz="2000">
                <a:latin typeface="Calibri" panose="020F0502020204030204"/>
                <a:ea typeface="SimSun" panose="02010600030101010101" pitchFamily="2" charset="-122"/>
              </a:rPr>
              <a:t>Рецензента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увидеть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недостатки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работы</a:t>
            </a:r>
            <a:r>
              <a:rPr lang="ru-RU" altLang="en-US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и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,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желательно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,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предложить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пути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их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</a:t>
            </a:r>
            <a:r>
              <a:rPr lang="en-US" altLang="en-US" sz="2000">
                <a:latin typeface="Calibri" panose="020F0502020204030204"/>
                <a:ea typeface="SimSun" panose="02010600030101010101" pitchFamily="2" charset="-122"/>
              </a:rPr>
              <a:t>устранения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.</a:t>
            </a:r>
            <a:endParaRPr lang="en-US" altLang="ru-RU" sz="2000">
              <a:latin typeface="Calibri" panose="020F0502020204030204"/>
              <a:ea typeface="SimSun" panose="02010600030101010101" pitchFamily="2" charset="-122"/>
            </a:endParaRPr>
          </a:p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en-US" sz="2000">
                <a:latin typeface="Calibri" panose="020F0502020204030204"/>
                <a:ea typeface="SimSun" panose="02010600030101010101" pitchFamily="2" charset="-122"/>
              </a:rPr>
              <a:t>Важна система конференций, семинаров и т.п.</a:t>
            </a:r>
            <a:r>
              <a:rPr lang="en-US" altLang="ru-RU" sz="2000">
                <a:latin typeface="Calibri" panose="020F0502020204030204"/>
                <a:ea typeface="SimSun" panose="02010600030101010101" pitchFamily="2" charset="-122"/>
              </a:rPr>
              <a:t>  </a:t>
            </a:r>
            <a:endParaRPr lang="en-US" altLang="ru-RU" sz="2000">
              <a:latin typeface="Calibri" panose="020F0502020204030204"/>
              <a:ea typeface="SimSun" panose="02010600030101010101" pitchFamily="2" charset="-122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85" y="3040380"/>
            <a:ext cx="5617210" cy="381825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" y="3037840"/>
            <a:ext cx="5865495" cy="38023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47700" y="0"/>
            <a:ext cx="10515600" cy="1325563"/>
          </a:xfrm>
        </p:spPr>
        <p:txBody>
          <a:bodyPr/>
          <a:p>
            <a:pPr algn="ctr"/>
            <a:r>
              <a:rPr lang="ru-RU" altLang="ru-RU"/>
              <a:t>Подготовка и мотивация</a:t>
            </a:r>
            <a:endParaRPr lang="ru-RU" altLang="ru-RU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4523740" y="1488440"/>
            <a:ext cx="3174365" cy="178371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200">
                <a:sym typeface="+mn-ea"/>
              </a:rPr>
              <a:t>Элемент 2:</a:t>
            </a:r>
            <a:endParaRPr lang="ru-RU" altLang="en-US" sz="3200"/>
          </a:p>
          <a:p>
            <a:pPr algn="ctr"/>
            <a:r>
              <a:rPr lang="ru-RU" altLang="en-US" sz="2400">
                <a:sym typeface="+mn-ea"/>
              </a:rPr>
              <a:t>«</a:t>
            </a:r>
            <a:r>
              <a:rPr lang="en-US" altLang="en-US" sz="2400">
                <a:sym typeface="+mn-ea"/>
              </a:rPr>
              <a:t>Научный</a:t>
            </a:r>
            <a:r>
              <a:rPr lang="en-US" altLang="ru-RU" sz="2400">
                <a:sym typeface="+mn-ea"/>
              </a:rPr>
              <a:t> </a:t>
            </a:r>
            <a:r>
              <a:rPr lang="en-US" altLang="en-US" sz="2400">
                <a:sym typeface="+mn-ea"/>
              </a:rPr>
              <a:t>руководитель</a:t>
            </a:r>
            <a:r>
              <a:rPr lang="ru-RU" altLang="en-US" sz="2400">
                <a:sym typeface="+mn-ea"/>
              </a:rPr>
              <a:t>»</a:t>
            </a:r>
            <a:endParaRPr lang="ru-RU" altLang="en-US" sz="3200"/>
          </a:p>
          <a:p>
            <a:pPr algn="ctr"/>
            <a:endParaRPr lang="ru-RU" altLang="en-US" sz="3200"/>
          </a:p>
        </p:txBody>
      </p:sp>
      <p:sp>
        <p:nvSpPr>
          <p:cNvPr id="3" name="Прямоугольник 2"/>
          <p:cNvSpPr/>
          <p:nvPr/>
        </p:nvSpPr>
        <p:spPr>
          <a:xfrm>
            <a:off x="13970" y="1488440"/>
            <a:ext cx="3025775" cy="17830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200"/>
              <a:t>Элемент 1:</a:t>
            </a:r>
            <a:endParaRPr lang="ru-RU" altLang="en-US" sz="3200"/>
          </a:p>
          <a:p>
            <a:pPr algn="ctr"/>
            <a:r>
              <a:rPr lang="ru-RU" altLang="en-US" sz="3200"/>
              <a:t>«Лаборатория»</a:t>
            </a:r>
            <a:endParaRPr lang="ru-RU" altLang="en-US" sz="3200"/>
          </a:p>
        </p:txBody>
      </p:sp>
      <p:sp>
        <p:nvSpPr>
          <p:cNvPr id="7" name="Двойная стрелка влево/вправо 6"/>
          <p:cNvSpPr/>
          <p:nvPr/>
        </p:nvSpPr>
        <p:spPr>
          <a:xfrm>
            <a:off x="3063875" y="2087880"/>
            <a:ext cx="1459230" cy="455930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0" y="3522345"/>
            <a:ext cx="4899025" cy="224536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sz="2000">
                <a:latin typeface="Calibri" panose="020F0502020204030204"/>
                <a:ea typeface="SimSun" panose="02010600030101010101" pitchFamily="2" charset="-122"/>
              </a:rPr>
              <a:t>Болшая работа в межсезонье: </a:t>
            </a:r>
            <a:endParaRPr lang="ru-RU" sz="2000">
              <a:latin typeface="Calibri" panose="020F0502020204030204"/>
              <a:ea typeface="SimSun" panose="02010600030101010101" pitchFamily="2" charset="-122"/>
            </a:endParaRPr>
          </a:p>
          <a:p>
            <a:pPr marL="800100" lvl="1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sz="2000">
                <a:latin typeface="Calibri" panose="020F0502020204030204"/>
                <a:ea typeface="SimSun" panose="02010600030101010101" pitchFamily="2" charset="-122"/>
              </a:rPr>
              <a:t>Лекции, полевые экскурсии, посещение «взрослых» научных мероприятий.</a:t>
            </a:r>
            <a:endParaRPr lang="ru-RU" sz="2000">
              <a:latin typeface="Calibri" panose="020F0502020204030204"/>
              <a:ea typeface="SimSun" panose="02010600030101010101" pitchFamily="2" charset="-122"/>
            </a:endParaRPr>
          </a:p>
          <a:p>
            <a:pPr marL="800100" lvl="1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ru-RU" sz="2000">
              <a:latin typeface="Calibri" panose="020F0502020204030204"/>
              <a:ea typeface="SimSun" panose="02010600030101010101" pitchFamily="2" charset="-122"/>
            </a:endParaRPr>
          </a:p>
          <a:p>
            <a:pPr marL="800100" lvl="1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ru-RU" sz="2000">
              <a:latin typeface="Calibri" panose="020F0502020204030204"/>
              <a:ea typeface="SimSun" panose="02010600030101010101" pitchFamily="2" charset="-122"/>
            </a:endParaRPr>
          </a:p>
          <a:p>
            <a:pPr marL="342900" indent="-342900" algn="just" defTabSz="2667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sz="2000">
                <a:latin typeface="Calibri" panose="020F0502020204030204"/>
                <a:ea typeface="SimSun" panose="02010600030101010101" pitchFamily="2" charset="-122"/>
              </a:rPr>
              <a:t>Весенняя полевая практика</a:t>
            </a:r>
            <a:endParaRPr lang="ru-RU" sz="2000">
              <a:latin typeface="Calibri" panose="020F0502020204030204"/>
              <a:ea typeface="SimSun" panose="02010600030101010101" pitchFamily="2" charset="-122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230" y="1291590"/>
            <a:ext cx="4064635" cy="5419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47700" y="0"/>
            <a:ext cx="10515600" cy="1325563"/>
          </a:xfrm>
        </p:spPr>
        <p:txBody>
          <a:bodyPr/>
          <a:p>
            <a:pPr algn="ctr"/>
            <a:r>
              <a:rPr lang="ru-RU" altLang="ru-RU"/>
              <a:t>Весеняя полевая практика</a:t>
            </a:r>
            <a:endParaRPr lang="ru-RU" altLang="ru-RU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9" name="Замещающее содержимое 2"/>
          <p:cNvSpPr>
            <a:spLocks noGrp="1"/>
          </p:cNvSpPr>
          <p:nvPr/>
        </p:nvSpPr>
        <p:spPr>
          <a:xfrm>
            <a:off x="481330" y="1011555"/>
            <a:ext cx="780542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/>
              <a:t>Это не научная экспедиция</a:t>
            </a: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/>
              <a:t>Начальная туристическая подготовка</a:t>
            </a: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/>
              <a:t>Местная фауна и флора</a:t>
            </a: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/>
              <a:t>МУЗОН</a:t>
            </a: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/>
              <a:t>ПУЗАН</a:t>
            </a:r>
            <a:endParaRPr lang="ru-RU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0" y="1230630"/>
            <a:ext cx="3698875" cy="5541645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430" y="2733040"/>
            <a:ext cx="5360670" cy="40392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721995" y="0"/>
            <a:ext cx="10515600" cy="1325563"/>
          </a:xfrm>
        </p:spPr>
        <p:txBody>
          <a:bodyPr/>
          <a:p>
            <a:pPr algn="ctr"/>
            <a:r>
              <a:rPr lang="ru-RU" altLang="ru-RU"/>
              <a:t>Морская полевая практика</a:t>
            </a:r>
            <a:endParaRPr lang="ru-RU" altLang="ru-RU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9" name="Замещающее содержимое 2"/>
          <p:cNvSpPr>
            <a:spLocks noGrp="1"/>
          </p:cNvSpPr>
          <p:nvPr/>
        </p:nvSpPr>
        <p:spPr>
          <a:xfrm>
            <a:off x="481330" y="1584325"/>
            <a:ext cx="525970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/>
              <a:t>Это не научная экспедиция</a:t>
            </a: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/>
              <a:t>Начальная туристическая подготовка</a:t>
            </a: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/>
              <a:t>Морская фауна и флора</a:t>
            </a: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/>
              <a:t>Знакомство с ББС ЗИН РАН «Картеш»</a:t>
            </a:r>
            <a:endParaRPr lang="ru-RU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80" y="1570355"/>
            <a:ext cx="6136640" cy="46069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721995" y="0"/>
            <a:ext cx="10515600" cy="1325563"/>
          </a:xfrm>
        </p:spPr>
        <p:txBody>
          <a:bodyPr>
            <a:normAutofit fontScale="90000"/>
          </a:bodyPr>
          <a:p>
            <a:pPr algn="ctr"/>
            <a:r>
              <a:rPr lang="ru-RU" altLang="ru-RU"/>
              <a:t>Экспедиция - средство получения научного материала</a:t>
            </a:r>
            <a:endParaRPr lang="ru-RU" altLang="ru-RU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" y="1506855"/>
            <a:ext cx="4047490" cy="3048635"/>
          </a:xfrm>
          <a:prstGeom prst="rect">
            <a:avLst/>
          </a:prstGeom>
        </p:spPr>
      </p:pic>
      <p:pic>
        <p:nvPicPr>
          <p:cNvPr id="8" name="Изображение 7"/>
          <p:cNvPicPr/>
          <p:nvPr/>
        </p:nvPicPr>
        <p:blipFill>
          <a:blip/>
          <a:stretch>
            <a:fillRect/>
          </a:stretch>
        </p:blipFill>
        <p:spPr>
          <a:xfrm>
            <a:off x="5905500" y="3238500"/>
            <a:ext cx="381000" cy="38100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675" y="3619500"/>
            <a:ext cx="4857115" cy="32391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190" y="1506855"/>
            <a:ext cx="4571365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47700" y="0"/>
            <a:ext cx="10515600" cy="979805"/>
          </a:xfrm>
        </p:spPr>
        <p:txBody>
          <a:bodyPr/>
          <a:p>
            <a:pPr algn="ctr"/>
            <a:r>
              <a:rPr lang="ru-RU" altLang="ru-RU"/>
              <a:t>Экспедиция</a:t>
            </a:r>
            <a:endParaRPr lang="ru-RU" altLang="ru-RU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6095365" y="1898015"/>
            <a:ext cx="3302635" cy="157035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sz="3200"/>
          </a:p>
          <a:p>
            <a:pPr algn="ctr"/>
            <a:r>
              <a:rPr lang="ru-RU" altLang="en-US" sz="2400">
                <a:sym typeface="+mn-ea"/>
              </a:rPr>
              <a:t>«</a:t>
            </a:r>
            <a:r>
              <a:rPr lang="en-US" altLang="en-US" sz="2400">
                <a:sym typeface="+mn-ea"/>
              </a:rPr>
              <a:t>Научный</a:t>
            </a:r>
            <a:r>
              <a:rPr lang="en-US" altLang="ru-RU" sz="2400">
                <a:sym typeface="+mn-ea"/>
              </a:rPr>
              <a:t> </a:t>
            </a:r>
            <a:r>
              <a:rPr lang="en-US" altLang="en-US" sz="2400">
                <a:sym typeface="+mn-ea"/>
              </a:rPr>
              <a:t>руководитель</a:t>
            </a:r>
            <a:r>
              <a:rPr lang="ru-RU" altLang="en-US" sz="2400">
                <a:sym typeface="+mn-ea"/>
              </a:rPr>
              <a:t>»</a:t>
            </a:r>
            <a:endParaRPr lang="ru-RU" altLang="en-US" sz="3200"/>
          </a:p>
          <a:p>
            <a:pPr algn="ctr"/>
            <a:endParaRPr lang="ru-RU" altLang="en-US" sz="3200"/>
          </a:p>
        </p:txBody>
      </p:sp>
      <p:sp>
        <p:nvSpPr>
          <p:cNvPr id="3" name="Прямоугольник 2"/>
          <p:cNvSpPr/>
          <p:nvPr/>
        </p:nvSpPr>
        <p:spPr>
          <a:xfrm>
            <a:off x="2295525" y="1898015"/>
            <a:ext cx="3079115" cy="157035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sz="3200"/>
          </a:p>
          <a:p>
            <a:pPr algn="ctr"/>
            <a:r>
              <a:rPr lang="ru-RU" altLang="en-US" sz="3200"/>
              <a:t>«Лаборатория»</a:t>
            </a:r>
            <a:endParaRPr lang="ru-RU" altLang="en-US" sz="3200"/>
          </a:p>
          <a:p>
            <a:pPr algn="ctr"/>
            <a:endParaRPr lang="ru-RU" altLang="en-US" sz="3200"/>
          </a:p>
        </p:txBody>
      </p:sp>
      <p:sp>
        <p:nvSpPr>
          <p:cNvPr id="7" name="Двойная стрелка влево/вправо 6"/>
          <p:cNvSpPr/>
          <p:nvPr/>
        </p:nvSpPr>
        <p:spPr>
          <a:xfrm>
            <a:off x="5153660" y="2302510"/>
            <a:ext cx="1176655" cy="455930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7703820" y="637540"/>
            <a:ext cx="2686050" cy="147383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600">
                <a:sym typeface="+mn-ea"/>
              </a:rPr>
              <a:t>«Заказчик»</a:t>
            </a:r>
            <a:endParaRPr lang="ru-RU" altLang="en-US" sz="3200"/>
          </a:p>
          <a:p>
            <a:pPr algn="ctr"/>
            <a:endParaRPr lang="ru-RU" altLang="en-US" sz="3200"/>
          </a:p>
        </p:txBody>
      </p:sp>
      <p:sp>
        <p:nvSpPr>
          <p:cNvPr id="10" name="Стрелка вниз 9"/>
          <p:cNvSpPr/>
          <p:nvPr/>
        </p:nvSpPr>
        <p:spPr>
          <a:xfrm>
            <a:off x="8801735" y="1770380"/>
            <a:ext cx="349885" cy="615315"/>
          </a:xfrm>
          <a:prstGeom prst="down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Прямоугольник 13"/>
          <p:cNvSpPr/>
          <p:nvPr/>
        </p:nvSpPr>
        <p:spPr>
          <a:xfrm>
            <a:off x="2295525" y="4352290"/>
            <a:ext cx="3079115" cy="7016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2400"/>
              <a:t>Научный продукт</a:t>
            </a:r>
            <a:endParaRPr lang="ru-RU" altLang="en-US" sz="2400"/>
          </a:p>
        </p:txBody>
      </p:sp>
      <p:sp>
        <p:nvSpPr>
          <p:cNvPr id="15" name="Прямоугольник 14"/>
          <p:cNvSpPr/>
          <p:nvPr/>
        </p:nvSpPr>
        <p:spPr>
          <a:xfrm>
            <a:off x="6095365" y="4352290"/>
            <a:ext cx="3079115" cy="7016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2400"/>
              <a:t>Научный продукт</a:t>
            </a:r>
            <a:endParaRPr lang="ru-RU" altLang="en-US" sz="2400"/>
          </a:p>
        </p:txBody>
      </p:sp>
      <p:sp>
        <p:nvSpPr>
          <p:cNvPr id="11" name="Стрелка вниз 10"/>
          <p:cNvSpPr/>
          <p:nvPr/>
        </p:nvSpPr>
        <p:spPr>
          <a:xfrm>
            <a:off x="3660140" y="3381375"/>
            <a:ext cx="349885" cy="1074420"/>
          </a:xfrm>
          <a:prstGeom prst="down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Стрелка вниз 11"/>
          <p:cNvSpPr/>
          <p:nvPr/>
        </p:nvSpPr>
        <p:spPr>
          <a:xfrm>
            <a:off x="7501255" y="3382010"/>
            <a:ext cx="349885" cy="1069340"/>
          </a:xfrm>
          <a:prstGeom prst="downArrow">
            <a:avLst/>
          </a:prstGeom>
          <a:gradFill>
            <a:gsLst>
              <a:gs pos="0">
                <a:srgbClr val="FBFB11"/>
              </a:gs>
              <a:gs pos="100000">
                <a:srgbClr val="838309"/>
              </a:gs>
            </a:gsLst>
            <a:lin ang="5400000" scaled="0"/>
          </a:gra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Прямоугольник 15"/>
          <p:cNvSpPr/>
          <p:nvPr/>
        </p:nvSpPr>
        <p:spPr>
          <a:xfrm>
            <a:off x="3810000" y="5330190"/>
            <a:ext cx="3863340" cy="14871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sz="3200"/>
          </a:p>
          <a:p>
            <a:pPr algn="ctr"/>
            <a:r>
              <a:rPr lang="ru-RU" altLang="en-US" sz="3600">
                <a:sym typeface="+mn-ea"/>
              </a:rPr>
              <a:t>«Рецензент»</a:t>
            </a:r>
            <a:endParaRPr lang="ru-RU" altLang="en-US" sz="3200"/>
          </a:p>
          <a:p>
            <a:pPr algn="ctr"/>
            <a:endParaRPr lang="ru-RU" altLang="en-US"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7550" y="0"/>
            <a:ext cx="10515600" cy="1325563"/>
          </a:xfrm>
        </p:spPr>
        <p:txBody>
          <a:bodyPr/>
          <a:p>
            <a:r>
              <a:rPr lang="ru-RU" altLang="en-US"/>
              <a:t>Кто еще?</a:t>
            </a:r>
            <a:endParaRPr lang="ru-RU" altLang="en-US"/>
          </a:p>
        </p:txBody>
      </p:sp>
      <p:sp>
        <p:nvSpPr>
          <p:cNvPr id="9" name="Замещающее содержимое 2"/>
          <p:cNvSpPr>
            <a:spLocks noGrp="1"/>
          </p:cNvSpPr>
          <p:nvPr/>
        </p:nvSpPr>
        <p:spPr>
          <a:xfrm>
            <a:off x="88900" y="984250"/>
            <a:ext cx="776986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>
                <a:sym typeface="+mn-ea"/>
              </a:rPr>
              <a:t>Б</a:t>
            </a:r>
            <a:r>
              <a:rPr lang="en-US" altLang="en-US">
                <a:sym typeface="+mn-ea"/>
              </a:rPr>
              <a:t>иологически</a:t>
            </a:r>
            <a:r>
              <a:rPr lang="ru-RU" altLang="en-US">
                <a:sym typeface="+mn-ea"/>
              </a:rPr>
              <a:t>е </a:t>
            </a:r>
            <a:r>
              <a:rPr lang="en-US" altLang="en-US">
                <a:sym typeface="+mn-ea"/>
              </a:rPr>
              <a:t>класс</a:t>
            </a:r>
            <a:r>
              <a:rPr lang="ru-RU" altLang="en-US">
                <a:sym typeface="+mn-ea"/>
              </a:rPr>
              <a:t>ы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школы</a:t>
            </a:r>
            <a:r>
              <a:rPr lang="en-US" altLang="ru-RU">
                <a:sym typeface="+mn-ea"/>
              </a:rPr>
              <a:t> </a:t>
            </a:r>
            <a:r>
              <a:rPr lang="en-US" altLang="en-US">
                <a:sym typeface="+mn-ea"/>
              </a:rPr>
              <a:t>№</a:t>
            </a:r>
            <a:r>
              <a:rPr lang="en-US" altLang="ru-RU">
                <a:sym typeface="+mn-ea"/>
              </a:rPr>
              <a:t> 520 </a:t>
            </a:r>
            <a:r>
              <a:rPr lang="ru-RU" altLang="en-US">
                <a:sym typeface="+mn-ea"/>
              </a:rPr>
              <a:t>и последователи Галины Анатольевны Соколовой.</a:t>
            </a:r>
            <a:endParaRPr lang="en-US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/>
              <a:t>Палеокружок</a:t>
            </a:r>
            <a:r>
              <a:rPr lang="en-US" altLang="ru-RU"/>
              <a:t> </a:t>
            </a:r>
            <a:r>
              <a:rPr lang="en-US" altLang="en-US"/>
              <a:t>при</a:t>
            </a:r>
            <a:r>
              <a:rPr lang="en-US" altLang="ru-RU"/>
              <a:t> </a:t>
            </a:r>
            <a:r>
              <a:rPr lang="en-US" altLang="en-US"/>
              <a:t>палеонтологическом</a:t>
            </a:r>
            <a:r>
              <a:rPr lang="en-US" altLang="ru-RU"/>
              <a:t> </a:t>
            </a:r>
            <a:r>
              <a:rPr lang="en-US" altLang="en-US"/>
              <a:t>музее</a:t>
            </a:r>
            <a:r>
              <a:rPr lang="en-US" altLang="ru-RU"/>
              <a:t> </a:t>
            </a:r>
            <a:r>
              <a:rPr lang="en-US" altLang="en-US"/>
              <a:t>им</a:t>
            </a:r>
            <a:r>
              <a:rPr lang="en-US" altLang="ru-RU"/>
              <a:t>. </a:t>
            </a:r>
            <a:r>
              <a:rPr lang="en-US" altLang="en-US"/>
              <a:t>Ю</a:t>
            </a:r>
            <a:r>
              <a:rPr lang="en-US" altLang="ru-RU"/>
              <a:t>. </a:t>
            </a:r>
            <a:r>
              <a:rPr lang="en-US" altLang="en-US"/>
              <a:t>А</a:t>
            </a:r>
            <a:r>
              <a:rPr lang="en-US" altLang="ru-RU"/>
              <a:t>. </a:t>
            </a:r>
            <a:r>
              <a:rPr lang="en-US" altLang="en-US"/>
              <a:t>Орлова</a:t>
            </a:r>
            <a:r>
              <a:rPr lang="ru-RU" altLang="en-US"/>
              <a:t> (Москва).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Детская эколого-биологическая стация                        г. Кандалакши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750" y="3661410"/>
            <a:ext cx="5683250" cy="319722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905" y="0"/>
            <a:ext cx="4570095" cy="34258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Изображение 3" descr="презентация_фо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95325" y="1322705"/>
            <a:ext cx="10625455" cy="2186940"/>
          </a:xfrm>
        </p:spPr>
        <p:txBody>
          <a:bodyPr>
            <a:noAutofit/>
          </a:bodyPr>
          <a:p>
            <a:r>
              <a:rPr lang="en-US" altLang="en-US" sz="3600" b="1"/>
              <a:t>Исследовательские</a:t>
            </a:r>
            <a:r>
              <a:rPr lang="en-US" altLang="ru-RU" sz="3600" b="1"/>
              <a:t> </a:t>
            </a:r>
            <a:r>
              <a:rPr lang="en-US" altLang="en-US" sz="3600" b="1"/>
              <a:t>экспедиции</a:t>
            </a:r>
            <a:r>
              <a:rPr lang="en-US" altLang="ru-RU" sz="3600" b="1"/>
              <a:t> </a:t>
            </a:r>
            <a:r>
              <a:rPr lang="en-US" altLang="en-US" sz="3600" b="1"/>
              <a:t>школьников</a:t>
            </a:r>
            <a:r>
              <a:rPr lang="en-US" altLang="ru-RU" sz="3600" b="1"/>
              <a:t>: </a:t>
            </a:r>
            <a:r>
              <a:rPr lang="en-US" altLang="en-US" sz="3600" b="1"/>
              <a:t>как</a:t>
            </a:r>
            <a:r>
              <a:rPr lang="en-US" altLang="ru-RU" sz="3600" b="1"/>
              <a:t> </a:t>
            </a:r>
            <a:r>
              <a:rPr lang="en-US" altLang="en-US" sz="3600" b="1"/>
              <a:t>это</a:t>
            </a:r>
            <a:r>
              <a:rPr lang="en-US" altLang="ru-RU" sz="3600" b="1"/>
              <a:t> </a:t>
            </a:r>
            <a:r>
              <a:rPr lang="en-US" altLang="en-US" sz="3600" b="1"/>
              <a:t>работает</a:t>
            </a:r>
            <a:r>
              <a:rPr lang="en-US" altLang="ru-RU" sz="3600" b="1"/>
              <a:t>, </a:t>
            </a:r>
            <a:r>
              <a:rPr lang="en-US" altLang="en-US" sz="3600" b="1"/>
              <a:t>может</a:t>
            </a:r>
            <a:r>
              <a:rPr lang="en-US" altLang="ru-RU" sz="3600" b="1"/>
              <a:t> </a:t>
            </a:r>
            <a:r>
              <a:rPr lang="en-US" altLang="en-US" sz="3600" b="1"/>
              <a:t>работать</a:t>
            </a:r>
            <a:r>
              <a:rPr lang="en-US" altLang="ru-RU" sz="3600" b="1"/>
              <a:t> </a:t>
            </a:r>
            <a:r>
              <a:rPr lang="en-US" altLang="en-US" sz="3600" b="1"/>
              <a:t>и</a:t>
            </a:r>
            <a:r>
              <a:rPr lang="en-US" altLang="ru-RU" sz="3600" b="1"/>
              <a:t> </a:t>
            </a:r>
            <a:r>
              <a:rPr lang="en-US" altLang="en-US" sz="3600" b="1"/>
              <a:t>как</a:t>
            </a:r>
            <a:r>
              <a:rPr lang="en-US" altLang="ru-RU" sz="3600" b="1"/>
              <a:t> </a:t>
            </a:r>
            <a:r>
              <a:rPr lang="en-US" altLang="en-US" sz="3600" b="1"/>
              <a:t>это</a:t>
            </a:r>
            <a:r>
              <a:rPr lang="en-US" altLang="ru-RU" sz="3600" b="1"/>
              <a:t> </a:t>
            </a:r>
            <a:r>
              <a:rPr lang="en-US" altLang="en-US" sz="3600" b="1"/>
              <a:t>не</a:t>
            </a:r>
            <a:r>
              <a:rPr lang="en-US" altLang="ru-RU" sz="3600" b="1"/>
              <a:t> </a:t>
            </a:r>
            <a:r>
              <a:rPr lang="en-US" altLang="en-US" sz="3600" b="1"/>
              <a:t>работает</a:t>
            </a:r>
            <a:endParaRPr lang="en-US" altLang="en-US" sz="36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Замещающее содержимое 1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Как это может работать</a:t>
            </a:r>
            <a:endParaRPr lang="ru-RU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47700" y="0"/>
            <a:ext cx="10515600" cy="1325563"/>
          </a:xfrm>
        </p:spPr>
        <p:txBody>
          <a:bodyPr/>
          <a:p>
            <a:pPr algn="ctr"/>
            <a:r>
              <a:rPr lang="ru-RU" altLang="ru-RU"/>
              <a:t>Туристы науке</a:t>
            </a:r>
            <a:endParaRPr lang="ru-RU" altLang="ru-RU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9" name="Замещающее содержимое 2"/>
          <p:cNvSpPr>
            <a:spLocks noGrp="1"/>
          </p:cNvSpPr>
          <p:nvPr/>
        </p:nvSpPr>
        <p:spPr>
          <a:xfrm>
            <a:off x="131445" y="1584325"/>
            <a:ext cx="418909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>
                <a:latin typeface="+mn-lt"/>
                <a:cs typeface="+mn-lt"/>
              </a:rPr>
              <a:t>Научное волотерство</a:t>
            </a:r>
            <a:endParaRPr lang="ru-RU">
              <a:latin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>
                <a:latin typeface="+mn-lt"/>
                <a:ea typeface="SimSun" panose="02010600030101010101" pitchFamily="2" charset="-122"/>
                <a:cs typeface="+mn-lt"/>
                <a:sym typeface="+mn-ea"/>
              </a:rPr>
              <a:t>Проекты гражданской науки (</a:t>
            </a:r>
            <a:r>
              <a:rPr lang="en-US" altLang="ru-RU">
                <a:latin typeface="+mn-lt"/>
                <a:ea typeface="SimSun" panose="02010600030101010101" pitchFamily="2" charset="-122"/>
                <a:cs typeface="+mn-lt"/>
                <a:sym typeface="+mn-ea"/>
              </a:rPr>
              <a:t>Citizen Science</a:t>
            </a:r>
            <a:r>
              <a:rPr lang="ru-RU" altLang="en-US">
                <a:latin typeface="+mn-lt"/>
                <a:ea typeface="SimSun" panose="02010600030101010101" pitchFamily="2" charset="-122"/>
                <a:cs typeface="+mn-lt"/>
                <a:sym typeface="+mn-ea"/>
              </a:rPr>
              <a:t>)</a:t>
            </a:r>
            <a:endParaRPr lang="ru-RU" altLang="en-US">
              <a:latin typeface="+mn-lt"/>
              <a:ea typeface="SimSun" panose="02010600030101010101" pitchFamily="2" charset="-122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>
                <a:latin typeface="+mn-lt"/>
                <a:cs typeface="+mn-lt"/>
              </a:rPr>
              <a:t>Помощь в работе научных сотрудников  на ООПТ</a:t>
            </a:r>
            <a:endParaRPr lang="ru-RU">
              <a:latin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405" y="1742440"/>
            <a:ext cx="7023100" cy="45186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532380"/>
            <a:ext cx="10515600" cy="1325563"/>
          </a:xfrm>
        </p:spPr>
        <p:txBody>
          <a:bodyPr/>
          <a:p>
            <a:pPr algn="ctr"/>
            <a:r>
              <a:rPr lang="ru-RU" altLang="en-US"/>
              <a:t>Спасибо за внимание!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 descr="презентация_фо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ru-RU"/>
              <a:t>Лаборатория экологии морского бентоса (гидробиологии)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481330" y="1825625"/>
            <a:ext cx="6692265" cy="4351655"/>
          </a:xfrm>
        </p:spPr>
        <p:txBody>
          <a:bodyPr>
            <a:normAutofit lnSpcReduction="10000"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Возникла в 1962 году при Зоологическом институте АН СССР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Основатель: Е. А. Нинбург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С 1964 года практически без перерыва Беломорские экспедиции 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>
                <a:sym typeface="+mn-ea"/>
              </a:rPr>
              <a:t>Учащимися выполнено </a:t>
            </a:r>
            <a:r>
              <a:rPr lang="en-US" altLang="ru-RU">
                <a:sym typeface="+mn-ea"/>
              </a:rPr>
              <a:t>5</a:t>
            </a:r>
            <a:r>
              <a:rPr lang="ru-RU" altLang="en-US">
                <a:sym typeface="+mn-ea"/>
              </a:rPr>
              <a:t>64</a:t>
            </a:r>
            <a:r>
              <a:rPr lang="ru-RU" altLang="en-US">
                <a:sym typeface="+mn-ea"/>
              </a:rPr>
              <a:t> исследовательских рабты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>
                <a:sym typeface="+mn-ea"/>
              </a:rPr>
              <a:t>В экспедициях приняло участие 845 человек.</a:t>
            </a:r>
            <a:endParaRPr lang="ru-RU" altLang="en-US"/>
          </a:p>
          <a:p>
            <a:r>
              <a:rPr lang="ru-RU" altLang="en-US"/>
              <a:t> </a:t>
            </a:r>
            <a:endParaRPr lang="ru-RU" altLang="en-US"/>
          </a:p>
        </p:txBody>
      </p:sp>
      <p:pic>
        <p:nvPicPr>
          <p:cNvPr id="4" name="Изображение 3" descr="foto_Ninbur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635" y="2069465"/>
            <a:ext cx="3108960" cy="466407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120640"/>
            <a:ext cx="1096010" cy="1737360"/>
          </a:xfrm>
          <a:prstGeom prst="rect">
            <a:avLst/>
          </a:prstGeom>
        </p:spPr>
      </p:pic>
      <p:pic>
        <p:nvPicPr>
          <p:cNvPr id="7" name="Изображение 6" descr="Emblem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80140" y="154305"/>
            <a:ext cx="811530" cy="9575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Д</a:t>
            </a:r>
            <a:r>
              <a:rPr lang="en-US" altLang="en-US"/>
              <a:t>ве</a:t>
            </a:r>
            <a:r>
              <a:rPr lang="en-US" altLang="ru-RU"/>
              <a:t> </a:t>
            </a:r>
            <a:r>
              <a:rPr lang="en-US" altLang="en-US"/>
              <a:t>парадигмы</a:t>
            </a:r>
            <a:r>
              <a:rPr lang="en-US" altLang="ru-RU"/>
              <a:t> </a:t>
            </a:r>
            <a:r>
              <a:rPr lang="en-US" altLang="en-US"/>
              <a:t>взаимодействия</a:t>
            </a:r>
            <a:r>
              <a:rPr lang="en-US" altLang="ru-RU"/>
              <a:t> </a:t>
            </a:r>
            <a:r>
              <a:rPr lang="en-US" altLang="en-US"/>
              <a:t>науки</a:t>
            </a:r>
            <a:r>
              <a:rPr lang="en-US" altLang="ru-RU"/>
              <a:t> </a:t>
            </a:r>
            <a:r>
              <a:rPr lang="en-US" altLang="en-US"/>
              <a:t>и</a:t>
            </a:r>
            <a:r>
              <a:rPr lang="en-US" altLang="ru-RU"/>
              <a:t> </a:t>
            </a:r>
            <a:r>
              <a:rPr lang="en-US" altLang="en-US"/>
              <a:t>образования</a:t>
            </a:r>
            <a:endParaRPr lang="en-US" altLang="en-US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116459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7" name="Замещающее содержимое 2"/>
          <p:cNvSpPr>
            <a:spLocks noGrp="1"/>
          </p:cNvSpPr>
          <p:nvPr/>
        </p:nvSpPr>
        <p:spPr>
          <a:xfrm>
            <a:off x="608330" y="1952625"/>
            <a:ext cx="1133475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/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/>
        </p:nvSpPr>
        <p:spPr>
          <a:xfrm>
            <a:off x="141605" y="2095500"/>
            <a:ext cx="780542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У</a:t>
            </a:r>
            <a:r>
              <a:rPr lang="en-US" altLang="en-US"/>
              <a:t>ченые</a:t>
            </a:r>
            <a:r>
              <a:rPr lang="en-US" altLang="ru-RU"/>
              <a:t> </a:t>
            </a:r>
            <a:r>
              <a:rPr lang="en-US" altLang="en-US" b="1" i="1"/>
              <a:t>знакомят</a:t>
            </a:r>
            <a:r>
              <a:rPr lang="en-US" altLang="ru-RU" i="1"/>
              <a:t> </a:t>
            </a:r>
            <a:r>
              <a:rPr lang="en-US" altLang="en-US"/>
              <a:t>школьников</a:t>
            </a:r>
            <a:r>
              <a:rPr lang="en-US" altLang="ru-RU"/>
              <a:t> </a:t>
            </a:r>
            <a:r>
              <a:rPr lang="en-US" altLang="en-US"/>
              <a:t>с</a:t>
            </a:r>
            <a:r>
              <a:rPr lang="en-US" altLang="ru-RU"/>
              <a:t> </a:t>
            </a:r>
            <a:r>
              <a:rPr lang="en-US" altLang="en-US"/>
              <a:t>той</a:t>
            </a:r>
            <a:r>
              <a:rPr lang="en-US" altLang="ru-RU"/>
              <a:t> </a:t>
            </a:r>
            <a:r>
              <a:rPr lang="ru-RU" altLang="en-US"/>
              <a:t>и</a:t>
            </a:r>
            <a:r>
              <a:rPr lang="en-US" altLang="en-US"/>
              <a:t>ли</a:t>
            </a:r>
            <a:r>
              <a:rPr lang="en-US" altLang="ru-RU"/>
              <a:t> </a:t>
            </a:r>
            <a:r>
              <a:rPr lang="en-US" altLang="en-US"/>
              <a:t>иной</a:t>
            </a:r>
            <a:r>
              <a:rPr lang="en-US" altLang="ru-RU"/>
              <a:t> </a:t>
            </a:r>
            <a:r>
              <a:rPr lang="en-US" altLang="en-US"/>
              <a:t>областью</a:t>
            </a:r>
            <a:r>
              <a:rPr lang="en-US" altLang="ru-RU"/>
              <a:t> </a:t>
            </a:r>
            <a:r>
              <a:rPr lang="en-US" altLang="en-US"/>
              <a:t>науки</a:t>
            </a:r>
            <a:r>
              <a:rPr lang="ru-RU" altLang="en-US"/>
              <a:t>: </a:t>
            </a:r>
            <a:endParaRPr lang="ru-RU" altLang="en-US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ru-RU" altLang="en-US"/>
              <a:t>Лекции</a:t>
            </a:r>
            <a:endParaRPr lang="ru-RU" altLang="en-US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ru-RU" altLang="en-US"/>
              <a:t>Практические работы (в том числе в природной среде)</a:t>
            </a:r>
            <a:endParaRPr lang="ru-RU" altLang="en-US"/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ru-RU" altLang="en-US"/>
              <a:t>Учебные проекты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Учащиеся напрямую вовлекаются в научную работу, направленную на решение задач (пусть простых), которые дают </a:t>
            </a:r>
            <a:r>
              <a:rPr lang="ru-RU" altLang="en-US" b="1" i="1"/>
              <a:t>новое</a:t>
            </a:r>
            <a:r>
              <a:rPr lang="ru-RU" altLang="en-US" i="1"/>
              <a:t> </a:t>
            </a:r>
            <a:r>
              <a:rPr lang="ru-RU" altLang="en-US"/>
              <a:t>знание. </a:t>
            </a:r>
            <a:endParaRPr lang="ru-RU" altLang="en-US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24950" y="807720"/>
            <a:ext cx="2038350" cy="1717675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4685" y="3908425"/>
            <a:ext cx="1423670" cy="1245870"/>
          </a:xfrm>
          <a:prstGeom prst="rect">
            <a:avLst/>
          </a:prstGeom>
        </p:spPr>
      </p:pic>
      <p:pic>
        <p:nvPicPr>
          <p:cNvPr id="11" name="Изображение 10" descr="EMBLEM"/>
          <p:cNvPicPr>
            <a:picLocks noChangeAspect="1"/>
          </p:cNvPicPr>
          <p:nvPr/>
        </p:nvPicPr>
        <p:blipFill>
          <a:blip r:embed="rId4">
            <a:clrChange>
              <a:clrFrom>
                <a:srgbClr val="FCFCFC">
                  <a:alpha val="100000"/>
                </a:srgbClr>
              </a:clrFrom>
              <a:clrTo>
                <a:srgbClr val="FCFCF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2460" y="3993515"/>
            <a:ext cx="1003935" cy="1079500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4480" y="2525395"/>
            <a:ext cx="1913890" cy="1237615"/>
          </a:xfrm>
          <a:prstGeom prst="rect">
            <a:avLst/>
          </a:prstGeom>
        </p:spPr>
      </p:pic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75595" y="3909060"/>
            <a:ext cx="1269365" cy="1302385"/>
          </a:xfrm>
          <a:prstGeom prst="rect">
            <a:avLst/>
          </a:prstGeom>
        </p:spPr>
      </p:pic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26015" y="4909185"/>
            <a:ext cx="1062355" cy="1062355"/>
          </a:xfrm>
          <a:prstGeom prst="rect">
            <a:avLst/>
          </a:prstGeom>
        </p:spPr>
      </p:pic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7470" y="4951730"/>
            <a:ext cx="1061720" cy="10617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Как это не работает? </a:t>
            </a:r>
            <a:endParaRPr lang="ru-RU" altLang="en-US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7" name="Замещающее содержимое 2"/>
          <p:cNvSpPr>
            <a:spLocks noGrp="1"/>
          </p:cNvSpPr>
          <p:nvPr/>
        </p:nvSpPr>
        <p:spPr>
          <a:xfrm>
            <a:off x="163830" y="1952625"/>
            <a:ext cx="11668760" cy="4015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</a:pPr>
            <a:r>
              <a:rPr lang="ru-RU" altLang="en-US"/>
              <a:t>Полевая работа - это не цель, а средство решения двух групп задач одновременно:</a:t>
            </a:r>
            <a:endParaRPr lang="ru-RU" altLang="en-US"/>
          </a:p>
          <a:p>
            <a:pPr>
              <a:buFont typeface="Arial" panose="020B0604020202020204" pitchFamily="34" charset="0"/>
            </a:pPr>
            <a:r>
              <a:rPr lang="ru-RU" altLang="en-US"/>
              <a:t> </a:t>
            </a:r>
            <a:endParaRPr lang="ru-RU" altLang="en-US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en-US" b="1"/>
              <a:t>Научные (</a:t>
            </a:r>
            <a:r>
              <a:rPr lang="ru-RU" altLang="en-US" b="1" i="1"/>
              <a:t>умножение знаний</a:t>
            </a:r>
            <a:r>
              <a:rPr lang="ru-RU" altLang="en-US" b="1"/>
              <a:t>)</a:t>
            </a:r>
            <a:endParaRPr lang="ru-RU" altLang="en-US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en-US" b="1"/>
              <a:t>Образовательные и воспитательные</a:t>
            </a:r>
            <a:r>
              <a:rPr lang="ru-RU" altLang="en-US"/>
              <a:t> </a:t>
            </a:r>
            <a:endParaRPr lang="ru-RU" altLang="en-US"/>
          </a:p>
          <a:p>
            <a:pPr indent="457200"/>
            <a:endParaRPr lang="ru-RU" altLang="en-US"/>
          </a:p>
          <a:p>
            <a:pPr indent="457200"/>
            <a:r>
              <a:rPr lang="ru-RU" altLang="en-US"/>
              <a:t>Все формы работы с учащимися, которые не соответствуют этому сочетанию,  имеют иные принципы организации. </a:t>
            </a:r>
            <a:endParaRPr lang="ru-RU" altLang="en-US"/>
          </a:p>
          <a:p>
            <a:pPr indent="457200"/>
            <a:endParaRPr lang="ru-RU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47700" y="0"/>
            <a:ext cx="10515600" cy="1325563"/>
          </a:xfrm>
        </p:spPr>
        <p:txBody>
          <a:bodyPr/>
          <a:p>
            <a:r>
              <a:rPr lang="ru-RU" altLang="en-US"/>
              <a:t>Как это работает... но не так</a:t>
            </a:r>
            <a:endParaRPr lang="ru-RU" altLang="en-US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/>
        </p:nvSpPr>
        <p:spPr>
          <a:xfrm>
            <a:off x="99060" y="1402715"/>
            <a:ext cx="548132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Естественно-научные экскурсии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Полевые практики 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Бердвотчинг без участия в проектах гражданской науки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/>
              <a:t>Спортивно-туристические мероприятия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altLang="en-US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550" y="1280160"/>
            <a:ext cx="6179820" cy="46475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Замещающее содержимое 3" descr="презентация_фо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Как это работает</a:t>
            </a:r>
            <a:endParaRPr lang="ru-RU" altLang="en-US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Почему наука?</a:t>
            </a:r>
            <a:endParaRPr lang="ru-RU" altLang="en-US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/>
        </p:nvSpPr>
        <p:spPr>
          <a:xfrm>
            <a:off x="342900" y="1697355"/>
            <a:ext cx="10415905" cy="43516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 b="1"/>
              <a:t>Это интересно</a:t>
            </a:r>
            <a:r>
              <a:rPr lang="ru-RU" altLang="en-US"/>
              <a:t>: познавательный интерес ребенка важный двигатель.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 b="1"/>
              <a:t>Это сложно</a:t>
            </a:r>
            <a:r>
              <a:rPr lang="ru-RU" altLang="en-US"/>
              <a:t>: выход за пределы школьного уровня повышает самооценку.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 b="1">
                <a:sym typeface="+mn-ea"/>
              </a:rPr>
              <a:t>Это инстицуанально</a:t>
            </a:r>
            <a:r>
              <a:rPr lang="ru-RU" altLang="en-US">
                <a:sym typeface="+mn-ea"/>
              </a:rPr>
              <a:t>: существует «формальное» сообщество ученых, есть научные профессии.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altLang="en-US" b="1"/>
              <a:t>Это активно</a:t>
            </a:r>
            <a:r>
              <a:rPr lang="ru-RU" altLang="en-US"/>
              <a:t>: Практическая деятельность вырывает из виртуального мира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altLang="en-US"/>
          </a:p>
          <a:p>
            <a:pPr>
              <a:buFont typeface="Arial" panose="020B0604020202020204" pitchFamily="34" charset="0"/>
            </a:pPr>
            <a:r>
              <a:rPr lang="ru-RU" altLang="en-US"/>
              <a:t>Важно! </a:t>
            </a:r>
            <a:r>
              <a:rPr lang="ru-RU" altLang="en-US" b="1" i="1"/>
              <a:t>Игра</a:t>
            </a:r>
            <a:r>
              <a:rPr lang="ru-RU" altLang="en-US"/>
              <a:t> в научну работу - форма лицемерия. К научной работе и ее результатам (даже простым) надо относиться серьезно.</a:t>
            </a:r>
            <a:endParaRPr lang="ru-RU" alt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 descr="презентация_фон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Почему </a:t>
            </a:r>
            <a:r>
              <a:rPr lang="ru-RU" altLang="en-US" i="1"/>
              <a:t>полевая </a:t>
            </a:r>
            <a:r>
              <a:rPr lang="ru-RU" altLang="en-US"/>
              <a:t>наука?</a:t>
            </a:r>
            <a:endParaRPr lang="ru-RU" altLang="en-US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481330" y="1825625"/>
            <a:ext cx="669226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/>
        </p:nvSpPr>
        <p:spPr>
          <a:xfrm>
            <a:off x="342900" y="1697355"/>
            <a:ext cx="1041590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endParaRPr lang="ru-RU" altLang="en-US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342900" y="1445895"/>
            <a:ext cx="11435080" cy="22453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latin typeface="Calibri" panose="020F0502020204030204"/>
                <a:ea typeface="SimSun" panose="02010600030101010101" pitchFamily="2" charset="-122"/>
              </a:rPr>
              <a:t>Полевая биология (орнитология, энтомология, териология, ихтиология, флористика, геоботаника, </a:t>
            </a:r>
            <a:r>
              <a:rPr lang="ru-RU" altLang="en-US" sz="2800">
                <a:latin typeface="Calibri" panose="020F0502020204030204"/>
                <a:ea typeface="SimSun" panose="02010600030101010101" pitchFamily="2" charset="-122"/>
              </a:rPr>
              <a:t>палеонтология, </a:t>
            </a:r>
            <a:r>
              <a:rPr lang="en-US" altLang="zh-CN" sz="2800">
                <a:latin typeface="Calibri" panose="020F0502020204030204"/>
                <a:ea typeface="SimSun" panose="02010600030101010101" pitchFamily="2" charset="-122"/>
              </a:rPr>
              <a:t>гидробиология и т.д.) сохраняют в своей основе довольно простые методы сбора и обработки </a:t>
            </a:r>
            <a:r>
              <a:rPr lang="ru-RU" altLang="en-US" sz="2800">
                <a:latin typeface="Calibri" panose="020F0502020204030204"/>
                <a:ea typeface="SimSun" panose="02010600030101010101" pitchFamily="2" charset="-122"/>
              </a:rPr>
              <a:t>научного </a:t>
            </a:r>
            <a:r>
              <a:rPr lang="en-US" altLang="zh-CN" sz="2800">
                <a:latin typeface="Calibri" panose="020F0502020204030204"/>
                <a:ea typeface="SimSun" panose="02010600030101010101" pitchFamily="2" charset="-122"/>
              </a:rPr>
              <a:t>материала.</a:t>
            </a:r>
            <a:endParaRPr lang="en-US" altLang="zh-CN" sz="2800">
              <a:latin typeface="Calibri" panose="020F0502020204030204"/>
              <a:ea typeface="SimSun" panose="02010600030101010101" pitchFamily="2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ru-RU" altLang="en-US" sz="2800">
                <a:latin typeface="Calibri" panose="020F0502020204030204"/>
                <a:ea typeface="SimSun" panose="02010600030101010101" pitchFamily="2" charset="-122"/>
              </a:rPr>
              <a:t>Есть возможность получать осмысленные, научные данные.</a:t>
            </a:r>
            <a:endParaRPr lang="ru-RU" altLang="en-US" sz="2800">
              <a:latin typeface="Calibri" panose="020F0502020204030204"/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4260</Words>
  <Application>WPS Presentation</Application>
  <PresentationFormat>宽屏</PresentationFormat>
  <Paragraphs>196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Arial</vt:lpstr>
      <vt:lpstr>SimSun</vt:lpstr>
      <vt:lpstr>Wingdings</vt:lpstr>
      <vt:lpstr>Calibri Light</vt:lpstr>
      <vt:lpstr>Arial Unicode MS</vt:lpstr>
      <vt:lpstr>Microsoft YaHei</vt:lpstr>
      <vt:lpstr>Calibri</vt:lpstr>
      <vt:lpstr>Calibri</vt:lpstr>
      <vt:lpstr>Mistral</vt:lpstr>
      <vt:lpstr>Comic Sans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Почему наука?</vt:lpstr>
      <vt:lpstr>PowerPoint 演示文稿</vt:lpstr>
      <vt:lpstr>Организация научного коллекива учащихся</vt:lpstr>
      <vt:lpstr>Организация научного коллекива учащихся</vt:lpstr>
      <vt:lpstr>Организация научного коллекива учащихся</vt:lpstr>
      <vt:lpstr>PowerPoint 演示文稿</vt:lpstr>
      <vt:lpstr>Подготовка и мотивация</vt:lpstr>
      <vt:lpstr>Весеняя полевая практика</vt:lpstr>
      <vt:lpstr>Морская полевая практика</vt:lpstr>
      <vt:lpstr>Морская полевая практика</vt:lpstr>
      <vt:lpstr>PowerPoint 演示文稿</vt:lpstr>
      <vt:lpstr>Как это работает</vt:lpstr>
      <vt:lpstr>Морская полевая практика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polyd</dc:creator>
  <cp:lastModifiedBy>google1599737165</cp:lastModifiedBy>
  <cp:revision>5</cp:revision>
  <dcterms:created xsi:type="dcterms:W3CDTF">2025-02-14T08:08:55Z</dcterms:created>
  <dcterms:modified xsi:type="dcterms:W3CDTF">2025-02-14T18:05:54Z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1049-12.2.0.19805</vt:lpwstr>
  </property>
  <property fmtid="{D5CDD505-2E9C-101B-9397-08002B2CF9AE}" pid="3" name="ICV">
    <vt:lpwstr>ABA61B5673A94C669E75BF12C6395DEA_11</vt:lpwstr>
  </property>
</Properties>
</file>